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Source Code Pr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EAA438-61F2-4D0D-A104-15A5F7C9FB56}">
  <a:tblStyle styleId="{6AEAA438-61F2-4D0D-A104-15A5F7C9FB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urceCodePro-bold.fntdata"/><Relationship Id="rId30" Type="http://schemas.openxmlformats.org/officeDocument/2006/relationships/font" Target="fonts/SourceCodePro-regular.fntdata"/><Relationship Id="rId11" Type="http://schemas.openxmlformats.org/officeDocument/2006/relationships/slide" Target="slides/slide5.xml"/><Relationship Id="rId33" Type="http://schemas.openxmlformats.org/officeDocument/2006/relationships/font" Target="fonts/SourceCodePro-boldItalic.fntdata"/><Relationship Id="rId10" Type="http://schemas.openxmlformats.org/officeDocument/2006/relationships/slide" Target="slides/slide4.xml"/><Relationship Id="rId32" Type="http://schemas.openxmlformats.org/officeDocument/2006/relationships/font" Target="fonts/SourceCodePr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d05420b9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d05420b9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d05420b9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d05420b9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d05420b9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d05420b9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d05420b9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d05420b9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d05420b9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d05420b9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d05420b9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d05420b9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d05420b9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d05420b9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d05420b9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d05420b9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e05fdfa6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e05fdfa6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e05fdfa6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e05fdfa6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f4dc090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f4dc090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f4dc090f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f4dc090f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f4dc090f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f4dc090f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f4dc090f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f4dc090f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f4dc090f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f4dc090f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f4dc090f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f4dc090f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4dc090f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4dc090f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f4dc090f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f4dc090f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f4dc090f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f4dc090f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f4dc090f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f4dc090f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d05420b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d05420b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d05420b9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d05420b9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Dimensionality Reduction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Slides and notes retrieved from “Hands-On Unsupervised Learning Using Python” by Ankur A. Patel. Additionally, some images were </a:t>
            </a:r>
            <a:r>
              <a:rPr lang="en" sz="1400"/>
              <a:t>retrieved</a:t>
            </a:r>
            <a:r>
              <a:rPr lang="en" sz="1400"/>
              <a:t> from StatQuest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PCA - Details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669200"/>
            <a:ext cx="8520600" cy="3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Let’s draw a random line through </a:t>
            </a:r>
            <a:r>
              <a:rPr lang="en" sz="1400"/>
              <a:t>the</a:t>
            </a:r>
            <a:r>
              <a:rPr lang="en" sz="1400"/>
              <a:t> origin, and then </a:t>
            </a:r>
            <a:r>
              <a:rPr lang="en" sz="1400">
                <a:solidFill>
                  <a:srgbClr val="0000FF"/>
                </a:solidFill>
              </a:rPr>
              <a:t>rotate it until the best line</a:t>
            </a:r>
            <a:r>
              <a:rPr lang="en" sz="1400"/>
              <a:t>.</a:t>
            </a:r>
            <a:endParaRPr sz="1400"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00" y="1316275"/>
            <a:ext cx="3108449" cy="1715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22"/>
          <p:cNvGrpSpPr/>
          <p:nvPr/>
        </p:nvGrpSpPr>
        <p:grpSpPr>
          <a:xfrm>
            <a:off x="3770775" y="1316275"/>
            <a:ext cx="4381248" cy="1715125"/>
            <a:chOff x="3770775" y="1316275"/>
            <a:chExt cx="4381248" cy="1715125"/>
          </a:xfrm>
        </p:grpSpPr>
        <p:pic>
          <p:nvPicPr>
            <p:cNvPr id="118" name="Google Shape;11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62732" y="1316275"/>
              <a:ext cx="3089290" cy="17151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9" name="Google Shape;119;p22"/>
            <p:cNvCxnSpPr/>
            <p:nvPr/>
          </p:nvCxnSpPr>
          <p:spPr>
            <a:xfrm>
              <a:off x="3770775" y="2117500"/>
              <a:ext cx="966600" cy="0"/>
            </a:xfrm>
            <a:prstGeom prst="straightConnector1">
              <a:avLst/>
            </a:prstGeom>
            <a:noFill/>
            <a:ln cap="flat" cmpd="sng" w="38100">
              <a:solidFill>
                <a:srgbClr val="98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PCA - Details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669200"/>
            <a:ext cx="85206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So, what is the best line? How can we (PCA) decide whether a line is best?</a:t>
            </a:r>
            <a:endParaRPr sz="1600"/>
          </a:p>
        </p:txBody>
      </p:sp>
      <p:grpSp>
        <p:nvGrpSpPr>
          <p:cNvPr id="126" name="Google Shape;126;p23"/>
          <p:cNvGrpSpPr/>
          <p:nvPr/>
        </p:nvGrpSpPr>
        <p:grpSpPr>
          <a:xfrm>
            <a:off x="3140955" y="1164424"/>
            <a:ext cx="3240352" cy="2136316"/>
            <a:chOff x="3140875" y="1017425"/>
            <a:chExt cx="2862249" cy="1693876"/>
          </a:xfrm>
        </p:grpSpPr>
        <p:pic>
          <p:nvPicPr>
            <p:cNvPr id="127" name="Google Shape;12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40875" y="1017425"/>
              <a:ext cx="2862249" cy="1693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40875" y="1335350"/>
              <a:ext cx="763950" cy="488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3453050"/>
            <a:ext cx="8520600" cy="15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will either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try to minimize the distance between the points and the line (black dashed arrows) </a:t>
            </a:r>
            <a:r>
              <a:rPr b="1" lang="en" sz="1600">
                <a:solidFill>
                  <a:srgbClr val="980000"/>
                </a:solidFill>
              </a:rPr>
              <a:t>or</a:t>
            </a:r>
            <a:endParaRPr b="1" sz="1600">
              <a:solidFill>
                <a:srgbClr val="98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en" sz="1600"/>
              <a:t>t</a:t>
            </a:r>
            <a:r>
              <a:rPr lang="en" sz="1600"/>
              <a:t>ry to maximize the distances between the origin and the projection of the points on the line (</a:t>
            </a:r>
            <a:r>
              <a:rPr b="1" lang="en" sz="1600">
                <a:solidFill>
                  <a:srgbClr val="38761D"/>
                </a:solidFill>
              </a:rPr>
              <a:t>green x</a:t>
            </a:r>
            <a:r>
              <a:rPr lang="en" sz="1600"/>
              <a:t> points). Actually, it’s maximizing the variance.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PCA - Details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669200"/>
            <a:ext cx="85206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Actually, both options are the same process. </a:t>
            </a:r>
            <a:endParaRPr sz="1600"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3936900"/>
            <a:ext cx="85206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 you may notice, a will always same. As long as we have </a:t>
            </a:r>
            <a:r>
              <a:rPr lang="en" sz="1600"/>
              <a:t>"</a:t>
            </a:r>
            <a:r>
              <a:rPr lang="en" sz="1600"/>
              <a:t>a</a:t>
            </a:r>
            <a:r>
              <a:rPr lang="en" sz="1600"/>
              <a:t>"</a:t>
            </a:r>
            <a:r>
              <a:rPr lang="en" sz="1600"/>
              <a:t> closer line to the point, then "b" will get smaller, and "c" will get greater (</a:t>
            </a:r>
            <a:r>
              <a:rPr lang="en" sz="1600"/>
              <a:t>pythagoras' theorem).</a:t>
            </a:r>
            <a:endParaRPr sz="1600"/>
          </a:p>
        </p:txBody>
      </p:sp>
      <p:grpSp>
        <p:nvGrpSpPr>
          <p:cNvPr id="137" name="Google Shape;137;p24"/>
          <p:cNvGrpSpPr/>
          <p:nvPr/>
        </p:nvGrpSpPr>
        <p:grpSpPr>
          <a:xfrm>
            <a:off x="2090500" y="1157399"/>
            <a:ext cx="4960006" cy="2656607"/>
            <a:chOff x="2562600" y="1157426"/>
            <a:chExt cx="3344350" cy="1845250"/>
          </a:xfrm>
        </p:grpSpPr>
        <p:pic>
          <p:nvPicPr>
            <p:cNvPr id="138" name="Google Shape;138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62600" y="1157426"/>
              <a:ext cx="3344338" cy="184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31700" y="1674100"/>
              <a:ext cx="1475250" cy="328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68225" y="1381374"/>
              <a:ext cx="1560850" cy="710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PCA - Details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669200"/>
            <a:ext cx="85206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And, this is the best fitting line based on sum of squared distances between the projections and the origin. It’s called as </a:t>
            </a:r>
            <a:r>
              <a:rPr b="1" lang="en" sz="1600">
                <a:solidFill>
                  <a:srgbClr val="0000FF"/>
                </a:solidFill>
              </a:rPr>
              <a:t>PC1 (1st Principal Component)</a:t>
            </a:r>
            <a:r>
              <a:rPr lang="en" sz="1600"/>
              <a:t>.</a:t>
            </a:r>
            <a:br>
              <a:rPr lang="en" sz="1600"/>
            </a:br>
            <a:br>
              <a:rPr lang="en" sz="1600"/>
            </a:br>
            <a:r>
              <a:rPr lang="en" sz="1600"/>
              <a:t>The slope of the line (PC1) is 0.25 which means that Gene1 is more </a:t>
            </a:r>
            <a:r>
              <a:rPr lang="en" sz="1600"/>
              <a:t>important</a:t>
            </a:r>
            <a:r>
              <a:rPr lang="en" sz="1600"/>
              <a:t> (4 times) than Gene2. In other words, PC1 is </a:t>
            </a:r>
            <a:r>
              <a:rPr lang="en" sz="1600">
                <a:solidFill>
                  <a:srgbClr val="0000FF"/>
                </a:solidFill>
              </a:rPr>
              <a:t>linear combination</a:t>
            </a:r>
            <a:r>
              <a:rPr lang="en" sz="1600"/>
              <a:t> of variables.</a:t>
            </a:r>
            <a:endParaRPr sz="1600"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4368200"/>
            <a:ext cx="8520600" cy="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order to compose PC1, we use </a:t>
            </a:r>
            <a:r>
              <a:rPr lang="en" sz="1600">
                <a:solidFill>
                  <a:srgbClr val="0000FF"/>
                </a:solidFill>
              </a:rPr>
              <a:t>0.97 parts of Gene1</a:t>
            </a:r>
            <a:r>
              <a:rPr lang="en" sz="1600"/>
              <a:t> and </a:t>
            </a:r>
            <a:r>
              <a:rPr lang="en" sz="1600">
                <a:solidFill>
                  <a:srgbClr val="0000FF"/>
                </a:solidFill>
              </a:rPr>
              <a:t>0.242 parts of Gene2</a:t>
            </a:r>
            <a:r>
              <a:rPr lang="en" sz="1600"/>
              <a:t> (the ratio is still same, 4).</a:t>
            </a:r>
            <a:endParaRPr sz="1600"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75" y="2335374"/>
            <a:ext cx="2463385" cy="174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224" y="2335385"/>
            <a:ext cx="2084001" cy="1740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4675" y="2335375"/>
            <a:ext cx="2054313" cy="174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PCA - Details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669200"/>
            <a:ext cx="85206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1 unit red vector is called as </a:t>
            </a:r>
            <a:r>
              <a:rPr b="1" lang="en" sz="1600">
                <a:solidFill>
                  <a:srgbClr val="980000"/>
                </a:solidFill>
              </a:rPr>
              <a:t>Eigenvector</a:t>
            </a:r>
            <a:r>
              <a:rPr lang="en" sz="1600">
                <a:solidFill>
                  <a:srgbClr val="980000"/>
                </a:solidFill>
              </a:rPr>
              <a:t> for PC1</a:t>
            </a:r>
            <a:r>
              <a:rPr lang="en" sz="1600"/>
              <a:t>.</a:t>
            </a:r>
            <a:endParaRPr sz="1600"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05450" y="2410775"/>
            <a:ext cx="8520600" cy="11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sum of squared distances on the best fitted line (d</a:t>
            </a:r>
            <a:r>
              <a:rPr baseline="-25000" lang="en" sz="1600"/>
              <a:t>1</a:t>
            </a:r>
            <a:r>
              <a:rPr baseline="30000" lang="en" sz="1600"/>
              <a:t>2</a:t>
            </a:r>
            <a:r>
              <a:rPr lang="en" sz="1600"/>
              <a:t>+d</a:t>
            </a:r>
            <a:r>
              <a:rPr baseline="-25000" lang="en" sz="1600"/>
              <a:t>2</a:t>
            </a:r>
            <a:r>
              <a:rPr baseline="30000" lang="en" sz="1600"/>
              <a:t>2</a:t>
            </a:r>
            <a:r>
              <a:rPr lang="en" sz="1600"/>
              <a:t>+d</a:t>
            </a:r>
            <a:r>
              <a:rPr baseline="-25000" lang="en" sz="1600"/>
              <a:t>3</a:t>
            </a:r>
            <a:r>
              <a:rPr baseline="30000" lang="en" sz="1600"/>
              <a:t>2</a:t>
            </a:r>
            <a:r>
              <a:rPr lang="en" sz="1600"/>
              <a:t>+d</a:t>
            </a:r>
            <a:r>
              <a:rPr baseline="-25000" lang="en" sz="1600"/>
              <a:t>4</a:t>
            </a:r>
            <a:r>
              <a:rPr baseline="30000" lang="en" sz="1600"/>
              <a:t>2</a:t>
            </a:r>
            <a:r>
              <a:rPr lang="en" sz="1600"/>
              <a:t>+d</a:t>
            </a:r>
            <a:r>
              <a:rPr baseline="-25000" lang="en" sz="1600"/>
              <a:t>5</a:t>
            </a:r>
            <a:r>
              <a:rPr baseline="30000" lang="en" sz="1600"/>
              <a:t>2</a:t>
            </a:r>
            <a:r>
              <a:rPr lang="en" sz="1600"/>
              <a:t>+d</a:t>
            </a:r>
            <a:r>
              <a:rPr baseline="-25000" lang="en" sz="1600"/>
              <a:t>6</a:t>
            </a:r>
            <a:r>
              <a:rPr baseline="30000" lang="en" sz="1600"/>
              <a:t>2</a:t>
            </a:r>
            <a:r>
              <a:rPr lang="en" sz="1600"/>
              <a:t>) is called as </a:t>
            </a:r>
            <a:r>
              <a:rPr b="1" lang="en" sz="1600">
                <a:solidFill>
                  <a:srgbClr val="980000"/>
                </a:solidFill>
              </a:rPr>
              <a:t>Eigenvalue</a:t>
            </a:r>
            <a:r>
              <a:rPr lang="en" sz="1600">
                <a:solidFill>
                  <a:srgbClr val="980000"/>
                </a:solidFill>
              </a:rPr>
              <a:t> for PC1</a:t>
            </a:r>
            <a:r>
              <a:rPr lang="en" sz="1600"/>
              <a:t>. The square root of the Eigenvalue is known as </a:t>
            </a:r>
            <a:r>
              <a:rPr b="1" lang="en" sz="1600">
                <a:solidFill>
                  <a:srgbClr val="980000"/>
                </a:solidFill>
              </a:rPr>
              <a:t>Singular Value</a:t>
            </a:r>
            <a:r>
              <a:rPr lang="en" sz="1600">
                <a:solidFill>
                  <a:srgbClr val="980000"/>
                </a:solidFill>
              </a:rPr>
              <a:t> of PC1</a:t>
            </a:r>
            <a:r>
              <a:rPr lang="en" sz="1600"/>
              <a:t>.</a:t>
            </a:r>
            <a:endParaRPr sz="1600"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050" y="593000"/>
            <a:ext cx="2425851" cy="16535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26"/>
          <p:cNvGrpSpPr/>
          <p:nvPr/>
        </p:nvGrpSpPr>
        <p:grpSpPr>
          <a:xfrm>
            <a:off x="3223990" y="3237801"/>
            <a:ext cx="3096153" cy="1832350"/>
            <a:chOff x="2157150" y="3237800"/>
            <a:chExt cx="2815452" cy="1695051"/>
          </a:xfrm>
        </p:grpSpPr>
        <p:pic>
          <p:nvPicPr>
            <p:cNvPr id="160" name="Google Shape;16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57150" y="3237800"/>
              <a:ext cx="2815452" cy="169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91025" y="3250625"/>
              <a:ext cx="1410425" cy="545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PCA - Details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669200"/>
            <a:ext cx="85206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PC2 must be </a:t>
            </a:r>
            <a:r>
              <a:rPr b="1" lang="en" sz="1600">
                <a:solidFill>
                  <a:srgbClr val="0000FF"/>
                </a:solidFill>
              </a:rPr>
              <a:t>the line </a:t>
            </a:r>
            <a:r>
              <a:rPr b="1" lang="en" sz="1600">
                <a:solidFill>
                  <a:srgbClr val="0000FF"/>
                </a:solidFill>
              </a:rPr>
              <a:t>through</a:t>
            </a:r>
            <a:r>
              <a:rPr b="1" lang="en" sz="1600">
                <a:solidFill>
                  <a:srgbClr val="0000FF"/>
                </a:solidFill>
              </a:rPr>
              <a:t> the origin which is </a:t>
            </a:r>
            <a:r>
              <a:rPr b="1" lang="en" sz="1600">
                <a:solidFill>
                  <a:srgbClr val="0000FF"/>
                </a:solidFill>
              </a:rPr>
              <a:t>perpendicular</a:t>
            </a:r>
            <a:r>
              <a:rPr b="1" lang="en" sz="1600">
                <a:solidFill>
                  <a:srgbClr val="0000FF"/>
                </a:solidFill>
              </a:rPr>
              <a:t> to PC1</a:t>
            </a:r>
            <a:r>
              <a:rPr lang="en" sz="1600"/>
              <a:t>. Since we just have 2 dimensions, PC2 will not need further optimization. </a:t>
            </a:r>
            <a:r>
              <a:rPr lang="en" sz="1600">
                <a:solidFill>
                  <a:srgbClr val="0000FF"/>
                </a:solidFill>
              </a:rPr>
              <a:t>-0.242 parts of Gene1</a:t>
            </a:r>
            <a:r>
              <a:rPr lang="en" sz="1600"/>
              <a:t> and </a:t>
            </a:r>
            <a:r>
              <a:rPr lang="en" sz="1600">
                <a:solidFill>
                  <a:srgbClr val="0000FF"/>
                </a:solidFill>
              </a:rPr>
              <a:t>0.97 Parts of Gene2</a:t>
            </a:r>
            <a:r>
              <a:rPr lang="en" sz="1600"/>
              <a:t> were used to compose PC2.</a:t>
            </a:r>
            <a:endParaRPr sz="1600"/>
          </a:p>
        </p:txBody>
      </p:sp>
      <p:grpSp>
        <p:nvGrpSpPr>
          <p:cNvPr id="168" name="Google Shape;168;p27"/>
          <p:cNvGrpSpPr/>
          <p:nvPr/>
        </p:nvGrpSpPr>
        <p:grpSpPr>
          <a:xfrm>
            <a:off x="925608" y="1691485"/>
            <a:ext cx="3966084" cy="2123121"/>
            <a:chOff x="2768900" y="1462550"/>
            <a:chExt cx="3606186" cy="2333100"/>
          </a:xfrm>
        </p:grpSpPr>
        <p:pic>
          <p:nvPicPr>
            <p:cNvPr id="169" name="Google Shape;169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68912" y="1462550"/>
              <a:ext cx="3606175" cy="233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900" y="1761375"/>
              <a:ext cx="1080625" cy="85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582578">
              <a:off x="3150622" y="2580065"/>
              <a:ext cx="1080632" cy="1229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235500" y="4174400"/>
            <a:ext cx="85206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Eigenvalue of PC2 will again be </a:t>
            </a:r>
            <a:r>
              <a:rPr lang="en" sz="1600"/>
              <a:t>d</a:t>
            </a:r>
            <a:r>
              <a:rPr baseline="-25000" lang="en" sz="1600"/>
              <a:t>1</a:t>
            </a:r>
            <a:r>
              <a:rPr baseline="30000" lang="en" sz="1600"/>
              <a:t>2</a:t>
            </a:r>
            <a:r>
              <a:rPr lang="en" sz="1600"/>
              <a:t>+d</a:t>
            </a:r>
            <a:r>
              <a:rPr baseline="-25000" lang="en" sz="1600"/>
              <a:t>2</a:t>
            </a:r>
            <a:r>
              <a:rPr baseline="30000" lang="en" sz="1600"/>
              <a:t>2</a:t>
            </a:r>
            <a:r>
              <a:rPr lang="en" sz="1600"/>
              <a:t>+d</a:t>
            </a:r>
            <a:r>
              <a:rPr baseline="-25000" lang="en" sz="1600"/>
              <a:t>3</a:t>
            </a:r>
            <a:r>
              <a:rPr baseline="30000" lang="en" sz="1600"/>
              <a:t>2</a:t>
            </a:r>
            <a:r>
              <a:rPr lang="en" sz="1600"/>
              <a:t>+d</a:t>
            </a:r>
            <a:r>
              <a:rPr baseline="-25000" lang="en" sz="1600"/>
              <a:t>4</a:t>
            </a:r>
            <a:r>
              <a:rPr baseline="30000" lang="en" sz="1600"/>
              <a:t>2</a:t>
            </a:r>
            <a:r>
              <a:rPr lang="en" sz="1600"/>
              <a:t>+d</a:t>
            </a:r>
            <a:r>
              <a:rPr baseline="-25000" lang="en" sz="1600"/>
              <a:t>5</a:t>
            </a:r>
            <a:r>
              <a:rPr baseline="30000" lang="en" sz="1600"/>
              <a:t>2</a:t>
            </a:r>
            <a:r>
              <a:rPr lang="en" sz="1600"/>
              <a:t>+d</a:t>
            </a:r>
            <a:r>
              <a:rPr baseline="-25000" lang="en" sz="1600"/>
              <a:t>6</a:t>
            </a:r>
            <a:r>
              <a:rPr baseline="30000" lang="en" sz="1600"/>
              <a:t>2</a:t>
            </a:r>
            <a:endParaRPr sz="1600"/>
          </a:p>
        </p:txBody>
      </p:sp>
      <p:grpSp>
        <p:nvGrpSpPr>
          <p:cNvPr id="173" name="Google Shape;173;p27"/>
          <p:cNvGrpSpPr/>
          <p:nvPr/>
        </p:nvGrpSpPr>
        <p:grpSpPr>
          <a:xfrm>
            <a:off x="5880397" y="3103100"/>
            <a:ext cx="3212401" cy="1944999"/>
            <a:chOff x="5651797" y="3103100"/>
            <a:chExt cx="3212401" cy="1944999"/>
          </a:xfrm>
        </p:grpSpPr>
        <p:pic>
          <p:nvPicPr>
            <p:cNvPr id="174" name="Google Shape;174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51797" y="3103100"/>
              <a:ext cx="3212401" cy="194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51798" y="3431225"/>
              <a:ext cx="1327800" cy="358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45925" y="3246600"/>
              <a:ext cx="1660900" cy="572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PCA - Details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311700" y="669200"/>
            <a:ext cx="85206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order to draw the final PCA plot, we rotate the chart so PC1 will be horizontal. </a:t>
            </a:r>
            <a:endParaRPr sz="1600"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351" y="1144575"/>
            <a:ext cx="2276249" cy="15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486" y="1144575"/>
            <a:ext cx="2327914" cy="1544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8"/>
          <p:cNvCxnSpPr/>
          <p:nvPr/>
        </p:nvCxnSpPr>
        <p:spPr>
          <a:xfrm>
            <a:off x="4158650" y="1916875"/>
            <a:ext cx="966600" cy="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86" name="Google Shape;18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5700" y="3597402"/>
            <a:ext cx="2161913" cy="15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311700" y="2959825"/>
            <a:ext cx="85206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Then, we use the intersection of projected points on principal </a:t>
            </a:r>
            <a:r>
              <a:rPr lang="en" sz="1600"/>
              <a:t>components</a:t>
            </a:r>
            <a:r>
              <a:rPr lang="en" sz="1600"/>
              <a:t> to see the sample locations.</a:t>
            </a:r>
            <a:endParaRPr sz="1600"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4313" y="3598800"/>
            <a:ext cx="2276252" cy="15417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8"/>
          <p:cNvCxnSpPr/>
          <p:nvPr/>
        </p:nvCxnSpPr>
        <p:spPr>
          <a:xfrm>
            <a:off x="4067675" y="4369700"/>
            <a:ext cx="966600" cy="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PCA - Details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311700" y="669200"/>
            <a:ext cx="8520600" cy="39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can we calculate the </a:t>
            </a:r>
            <a:r>
              <a:rPr b="1" lang="en" sz="1600">
                <a:solidFill>
                  <a:srgbClr val="0000FF"/>
                </a:solidFill>
              </a:rPr>
              <a:t>variations</a:t>
            </a:r>
            <a:r>
              <a:rPr lang="en" sz="1600"/>
              <a:t> for each principal component?</a:t>
            </a:r>
            <a:r>
              <a:rPr lang="en" sz="1600"/>
              <a:t> </a:t>
            </a:r>
            <a:br>
              <a:rPr lang="en" sz="1600"/>
            </a:b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○"/>
            </a:pPr>
            <a:r>
              <a:rPr b="1" lang="en" sz="16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Variation_for_PC1</a:t>
            </a:r>
            <a:r>
              <a:rPr b="1" lang="en" sz="1600">
                <a:latin typeface="Source Code Pro"/>
                <a:ea typeface="Source Code Pro"/>
                <a:cs typeface="Source Code Pro"/>
                <a:sym typeface="Source Code Pro"/>
              </a:rPr>
              <a:t> = Eigenvalue_for_PC1 / (n-1)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Variation_for_PC2</a:t>
            </a:r>
            <a:r>
              <a:rPr b="1" lang="en" sz="1600">
                <a:latin typeface="Source Code Pro"/>
                <a:ea typeface="Source Code Pro"/>
                <a:cs typeface="Source Code Pro"/>
                <a:sym typeface="Source Code Pro"/>
              </a:rPr>
              <a:t> = Eigenvalue_for_PC2 / (n-1)</a:t>
            </a:r>
            <a:br>
              <a:rPr lang="en" sz="1600"/>
            </a:br>
            <a:br>
              <a:rPr lang="en" sz="1600"/>
            </a:br>
            <a:r>
              <a:rPr lang="en" sz="1600"/>
              <a:t>where n is the sample size.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</a:t>
            </a:r>
            <a:r>
              <a:rPr b="1" lang="en" sz="1600">
                <a:latin typeface="Source Code Pro"/>
                <a:ea typeface="Source Code Pro"/>
                <a:cs typeface="Source Code Pro"/>
                <a:sym typeface="Source Code Pro"/>
              </a:rPr>
              <a:t>Variation_for_PC1</a:t>
            </a:r>
            <a:r>
              <a:rPr lang="en" sz="16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600"/>
              <a:t>is 15, and </a:t>
            </a:r>
            <a:br>
              <a:rPr lang="en" sz="1600"/>
            </a:br>
            <a:r>
              <a:rPr lang="en" sz="1600"/>
              <a:t>   </a:t>
            </a:r>
            <a:r>
              <a:rPr b="1" lang="en" sz="1600">
                <a:latin typeface="Source Code Pro"/>
                <a:ea typeface="Source Code Pro"/>
                <a:cs typeface="Source Code Pro"/>
                <a:sym typeface="Source Code Pro"/>
              </a:rPr>
              <a:t>Variation_for_PC2</a:t>
            </a:r>
            <a:r>
              <a:rPr lang="en" sz="16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600"/>
              <a:t>is 3; </a:t>
            </a:r>
            <a:br>
              <a:rPr lang="en" sz="1600"/>
            </a:br>
            <a:br>
              <a:rPr lang="en" sz="1600"/>
            </a:br>
            <a:r>
              <a:rPr lang="en" sz="1600"/>
              <a:t>then PC1 holds 15/18 = </a:t>
            </a:r>
            <a:r>
              <a:rPr lang="en" sz="1600">
                <a:solidFill>
                  <a:srgbClr val="0000FF"/>
                </a:solidFill>
              </a:rPr>
              <a:t>83% of the total variation</a:t>
            </a:r>
            <a:r>
              <a:rPr lang="en" sz="1600"/>
              <a:t>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PCA - Details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311700" y="669200"/>
            <a:ext cx="8520600" cy="29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about when we have higher number of features?</a:t>
            </a:r>
            <a:br>
              <a:rPr lang="en" sz="1600"/>
            </a:br>
            <a:br>
              <a:rPr lang="en" sz="1600"/>
            </a:br>
            <a:endParaRPr sz="1600"/>
          </a:p>
        </p:txBody>
      </p:sp>
      <p:graphicFrame>
        <p:nvGraphicFramePr>
          <p:cNvPr id="202" name="Google Shape;202;p30"/>
          <p:cNvGraphicFramePr/>
          <p:nvPr/>
        </p:nvGraphicFramePr>
        <p:xfrm>
          <a:off x="584450" y="142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{6AEAA438-61F2-4D0D-A104-15A5F7C9FB56}</a:tableStyleId>
              </a:tblPr>
              <a:tblGrid>
                <a:gridCol w="835150"/>
                <a:gridCol w="835150"/>
                <a:gridCol w="835150"/>
                <a:gridCol w="835150"/>
              </a:tblGrid>
              <a:tr h="37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Gene1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Gene2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Gene3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7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Mouse1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Mouse2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Mouse3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Mouse4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2.5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Mouse5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2.8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1.3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Mouse6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098" y="1206753"/>
            <a:ext cx="4291601" cy="31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PCA - Details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311700" y="669200"/>
            <a:ext cx="8520600" cy="42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logic is still the same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Center the data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</a:t>
            </a:r>
            <a:r>
              <a:rPr lang="en" sz="1600"/>
              <a:t>ind the best fitting line goes through the origin (PC1)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Find PC2 which is the best line that goes through the origin and </a:t>
            </a:r>
            <a:r>
              <a:rPr lang="en" sz="1600"/>
              <a:t>perpendicular</a:t>
            </a:r>
            <a:r>
              <a:rPr lang="en" sz="1600"/>
              <a:t> to the PC1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Find PC3 which is the best line that goes through the origin and perpendicular to the PC1 and PC2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So and so forth...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rgbClr val="980000"/>
                </a:solidFill>
              </a:rPr>
              <a:t>The number of PCs</a:t>
            </a:r>
            <a:r>
              <a:rPr lang="en" sz="1600"/>
              <a:t> is the </a:t>
            </a:r>
            <a:r>
              <a:rPr b="1" lang="en" sz="1600" u="sng">
                <a:solidFill>
                  <a:srgbClr val="0000FF"/>
                </a:solidFill>
              </a:rPr>
              <a:t>smaller</a:t>
            </a:r>
            <a:r>
              <a:rPr lang="en" sz="1600"/>
              <a:t> of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number of features </a:t>
            </a:r>
            <a:r>
              <a:rPr b="1" lang="en" sz="1600"/>
              <a:t>and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number of the samples</a:t>
            </a:r>
            <a:endParaRPr sz="1600"/>
          </a:p>
        </p:txBody>
      </p:sp>
      <p:grpSp>
        <p:nvGrpSpPr>
          <p:cNvPr id="210" name="Google Shape;210;p31"/>
          <p:cNvGrpSpPr/>
          <p:nvPr/>
        </p:nvGrpSpPr>
        <p:grpSpPr>
          <a:xfrm>
            <a:off x="4373613" y="2571851"/>
            <a:ext cx="4694333" cy="2506450"/>
            <a:chOff x="5173825" y="2952525"/>
            <a:chExt cx="3970174" cy="2201924"/>
          </a:xfrm>
        </p:grpSpPr>
        <p:pic>
          <p:nvPicPr>
            <p:cNvPr id="211" name="Google Shape;21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73825" y="2952525"/>
              <a:ext cx="3970174" cy="2201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73825" y="2952525"/>
              <a:ext cx="1711725" cy="876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73825" y="3567650"/>
              <a:ext cx="301550" cy="876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Dimensionality Reduction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</a:t>
            </a:r>
            <a:r>
              <a:rPr lang="en">
                <a:solidFill>
                  <a:srgbClr val="0000FF"/>
                </a:solidFill>
              </a:rPr>
              <a:t>The curse of dimensionality</a:t>
            </a:r>
            <a:r>
              <a:rPr lang="en"/>
              <a:t>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</a:t>
            </a:r>
            <a:r>
              <a:rPr lang="en"/>
              <a:t>lgorithms cannot effectively train on the data because of the huge size of the feature space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object is to </a:t>
            </a:r>
            <a:r>
              <a:rPr lang="en">
                <a:solidFill>
                  <a:srgbClr val="0000FF"/>
                </a:solidFill>
              </a:rPr>
              <a:t>convert high-dimensional data into a low-dimensional space</a:t>
            </a:r>
            <a:r>
              <a:rPr lang="en"/>
              <a:t>, with </a:t>
            </a:r>
            <a:r>
              <a:rPr lang="en">
                <a:solidFill>
                  <a:srgbClr val="0000FF"/>
                </a:solidFill>
              </a:rPr>
              <a:t>keeping as much of t</a:t>
            </a:r>
            <a:r>
              <a:rPr lang="en">
                <a:solidFill>
                  <a:srgbClr val="0000FF"/>
                </a:solidFill>
              </a:rPr>
              <a:t>he salient </a:t>
            </a:r>
            <a:r>
              <a:rPr lang="en">
                <a:solidFill>
                  <a:srgbClr val="0000FF"/>
                </a:solidFill>
              </a:rPr>
              <a:t>information</a:t>
            </a:r>
            <a:r>
              <a:rPr lang="en"/>
              <a:t> as possible while removing redundant information.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ML algorithms are able to identify interesting patterns more effectively and efficiently because </a:t>
            </a:r>
            <a:r>
              <a:rPr lang="en">
                <a:solidFill>
                  <a:srgbClr val="0000FF"/>
                </a:solidFill>
              </a:rPr>
              <a:t>a lot of the noise has been reduced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Incremental PCA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152475"/>
            <a:ext cx="8520600" cy="3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</a:t>
            </a:r>
            <a:r>
              <a:rPr lang="en">
                <a:solidFill>
                  <a:srgbClr val="0000FF"/>
                </a:solidFill>
              </a:rPr>
              <a:t>datasets that are very large and cannot fit in memory</a:t>
            </a:r>
            <a:r>
              <a:rPr lang="en"/>
              <a:t>, we can perform PCA incrementally in </a:t>
            </a:r>
            <a:r>
              <a:rPr lang="en">
                <a:solidFill>
                  <a:srgbClr val="0000FF"/>
                </a:solidFill>
              </a:rPr>
              <a:t>small batches</a:t>
            </a:r>
            <a:r>
              <a:rPr lang="en"/>
              <a:t>, where each batch is able to fit in memory.</a:t>
            </a:r>
            <a:br>
              <a:rPr lang="en"/>
            </a:b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batch size can be either set manually or determined automatically. When the batch parameter is None, then batch size will be </a:t>
            </a:r>
            <a:r>
              <a:rPr lang="en">
                <a:solidFill>
                  <a:srgbClr val="0000FF"/>
                </a:solidFill>
              </a:rPr>
              <a:t>min(n_samples, n_features).</a:t>
            </a:r>
            <a:br>
              <a:rPr lang="en">
                <a:solidFill>
                  <a:srgbClr val="0000FF"/>
                </a:solidFill>
              </a:rPr>
            </a:b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resulting principal components of PCA and incremental PCA are generally pretty similar.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Kernel</a:t>
            </a:r>
            <a:r>
              <a:rPr b="1" lang="en">
                <a:solidFill>
                  <a:srgbClr val="980000"/>
                </a:solidFill>
              </a:rPr>
              <a:t> PCA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11700" y="1152475"/>
            <a:ext cx="8520600" cy="3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</a:t>
            </a:r>
            <a:r>
              <a:rPr lang="en"/>
              <a:t>ormal PCA, incremental PCA </a:t>
            </a:r>
            <a:r>
              <a:rPr lang="en">
                <a:solidFill>
                  <a:srgbClr val="0000FF"/>
                </a:solidFill>
              </a:rPr>
              <a:t>linearly project</a:t>
            </a:r>
            <a:r>
              <a:rPr lang="en"/>
              <a:t> the original data onto a lower dimensional space, but there is also </a:t>
            </a:r>
            <a:r>
              <a:rPr lang="en">
                <a:solidFill>
                  <a:srgbClr val="0000FF"/>
                </a:solidFill>
              </a:rPr>
              <a:t>a nonlinear form of PCA known as kernel PCA</a:t>
            </a:r>
            <a:r>
              <a:rPr lang="en"/>
              <a:t>, which runs a similarity function over pairs of original data points in order to perform nonlinear dimensionality reduction.</a:t>
            </a:r>
            <a:br>
              <a:rPr lang="en"/>
            </a:b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the kernel PCA algorithm, we need to set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the number of components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the type of kerne</a:t>
            </a:r>
            <a:r>
              <a:rPr lang="en"/>
              <a:t>l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the kernel coefficient</a:t>
            </a:r>
            <a:r>
              <a:rPr lang="en"/>
              <a:t>, which is known as the gamma. </a:t>
            </a:r>
            <a:br>
              <a:rPr lang="en"/>
            </a:b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most popular kernel is the </a:t>
            </a:r>
            <a:r>
              <a:rPr lang="en">
                <a:solidFill>
                  <a:srgbClr val="0000FF"/>
                </a:solidFill>
              </a:rPr>
              <a:t>radial basis function kernel</a:t>
            </a:r>
            <a:r>
              <a:rPr lang="en"/>
              <a:t>, more commonly referred to as the RBF kernel.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</a:rPr>
              <a:t>t-Distributed Stochastic Neighbor Embedding (t-SNE)</a:t>
            </a:r>
            <a:endParaRPr b="1" sz="2400">
              <a:solidFill>
                <a:srgbClr val="980000"/>
              </a:solidFill>
            </a:endParaRPr>
          </a:p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311700" y="1152475"/>
            <a:ext cx="8520600" cy="3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t-SNE is a </a:t>
            </a:r>
            <a:r>
              <a:rPr b="1" lang="en">
                <a:solidFill>
                  <a:srgbClr val="0000FF"/>
                </a:solidFill>
              </a:rPr>
              <a:t>nonlinear</a:t>
            </a:r>
            <a:r>
              <a:rPr lang="en"/>
              <a:t> dimensionality reduction technique for visualizing high-dimensional data.</a:t>
            </a:r>
            <a:br>
              <a:rPr lang="en"/>
            </a:b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Modeling each high-dimensional point into a two- or three-dimensional space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Similar points are modeled close to each other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dissimilar points are modeled farther away</a:t>
            </a:r>
            <a:br>
              <a:rPr lang="en"/>
            </a:b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two probability distributions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over pairs of points in the high-dimensional space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Another over pairs of points in the low-dimensional space</a:t>
            </a:r>
            <a:br>
              <a:rPr lang="en"/>
            </a:b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Specifically, t-SNE minimizes the </a:t>
            </a:r>
            <a:r>
              <a:rPr lang="en">
                <a:solidFill>
                  <a:srgbClr val="0000FF"/>
                </a:solidFill>
              </a:rPr>
              <a:t>Kullback–Leibler divergence</a:t>
            </a:r>
            <a:r>
              <a:rPr lang="en"/>
              <a:t> between the two probability distributions.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</a:rPr>
              <a:t>t-SNE - Important Notes</a:t>
            </a:r>
            <a:endParaRPr b="1" sz="2400">
              <a:solidFill>
                <a:srgbClr val="980000"/>
              </a:solidFill>
            </a:endParaRPr>
          </a:p>
        </p:txBody>
      </p:sp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311700" y="1152475"/>
            <a:ext cx="8520600" cy="3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practical tip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apply PCA to get around 50 features from N features (N &gt;&gt; 50)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Then, apply t-SNE to get 2-3 features from 50 features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t-SNE has a </a:t>
            </a:r>
            <a:r>
              <a:rPr lang="en">
                <a:solidFill>
                  <a:srgbClr val="0000FF"/>
                </a:solidFill>
              </a:rPr>
              <a:t>nonconvex cost function</a:t>
            </a:r>
            <a:r>
              <a:rPr lang="en"/>
              <a:t>, which means that different initializations of the algorithm will generate different results. </a:t>
            </a:r>
            <a:r>
              <a:rPr lang="en">
                <a:solidFill>
                  <a:srgbClr val="0000FF"/>
                </a:solidFill>
              </a:rPr>
              <a:t>There is no stable solution.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Dimensionality Reduction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Projection vs. Manifold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Linear Projection</a:t>
            </a:r>
            <a:r>
              <a:rPr lang="en"/>
              <a:t> → involves linearly projecting data from a high-dimensional space to a low-dimensional space.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Char char="■"/>
            </a:pPr>
            <a:r>
              <a:rPr lang="en">
                <a:solidFill>
                  <a:srgbClr val="990000"/>
                </a:solidFill>
              </a:rPr>
              <a:t>Principal Component Analysis (PCA)</a:t>
            </a:r>
            <a:endParaRPr>
              <a:solidFill>
                <a:srgbClr val="99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400"/>
              <a:buChar char="■"/>
            </a:pPr>
            <a:r>
              <a:rPr lang="en">
                <a:solidFill>
                  <a:srgbClr val="980000"/>
                </a:solidFill>
              </a:rPr>
              <a:t>Singular Value </a:t>
            </a:r>
            <a:r>
              <a:rPr lang="en">
                <a:solidFill>
                  <a:srgbClr val="980000"/>
                </a:solidFill>
              </a:rPr>
              <a:t>Decomposition</a:t>
            </a:r>
            <a:r>
              <a:rPr lang="en">
                <a:solidFill>
                  <a:srgbClr val="980000"/>
                </a:solidFill>
              </a:rPr>
              <a:t> (SVD)</a:t>
            </a:r>
            <a:endParaRPr>
              <a:solidFill>
                <a:srgbClr val="98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Random Projection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Manifold Learning</a:t>
            </a:r>
            <a:r>
              <a:rPr lang="en"/>
              <a:t> (Nonlinear Dimensionality Reduction) → involves techniques such as isomap, which learns the curved distance (also called the geodesic distance) between points rather than the Euclidean distance.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Multidimensional Scaling (MDS)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Locally Linear Embedding (LLE)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400"/>
              <a:buChar char="■"/>
            </a:pPr>
            <a:r>
              <a:rPr lang="en">
                <a:solidFill>
                  <a:srgbClr val="980000"/>
                </a:solidFill>
              </a:rPr>
              <a:t>T-distributed Stochastic Neighbor Embedding (t-SNE)</a:t>
            </a:r>
            <a:endParaRPr>
              <a:solidFill>
                <a:srgbClr val="98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Dictionary Learning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Random Trees Embedding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Principal Component Analysis (PCA)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PCA </a:t>
            </a:r>
            <a:r>
              <a:rPr lang="en"/>
              <a:t>finds a </a:t>
            </a:r>
            <a:r>
              <a:rPr lang="en">
                <a:solidFill>
                  <a:srgbClr val="0000FF"/>
                </a:solidFill>
              </a:rPr>
              <a:t>low-dimensional</a:t>
            </a:r>
            <a:r>
              <a:rPr lang="en"/>
              <a:t> representation of the data while </a:t>
            </a:r>
            <a:r>
              <a:rPr lang="en">
                <a:solidFill>
                  <a:srgbClr val="0000FF"/>
                </a:solidFill>
              </a:rPr>
              <a:t>retaining as much of the variation</a:t>
            </a:r>
            <a:r>
              <a:rPr lang="en"/>
              <a:t> (i.e., salient information) as possible.</a:t>
            </a:r>
            <a:br>
              <a:rPr lang="en"/>
            </a:b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focuses the correlation among the features. </a:t>
            </a:r>
            <a:br>
              <a:rPr lang="en"/>
            </a:b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will attempt to combine the </a:t>
            </a:r>
            <a:r>
              <a:rPr lang="en">
                <a:solidFill>
                  <a:srgbClr val="0000FF"/>
                </a:solidFill>
              </a:rPr>
              <a:t>highly correlated features</a:t>
            </a:r>
            <a:r>
              <a:rPr lang="en"/>
              <a:t> and represent this data with a </a:t>
            </a:r>
            <a:r>
              <a:rPr lang="en">
                <a:solidFill>
                  <a:srgbClr val="0000FF"/>
                </a:solidFill>
              </a:rPr>
              <a:t>smaller number of linearly uncorrelated features</a:t>
            </a:r>
            <a:r>
              <a:rPr lang="en"/>
              <a:t>.</a:t>
            </a:r>
            <a:br>
              <a:rPr lang="en"/>
            </a:b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PCA finds the </a:t>
            </a:r>
            <a:r>
              <a:rPr lang="en">
                <a:solidFill>
                  <a:srgbClr val="0000FF"/>
                </a:solidFill>
              </a:rPr>
              <a:t>directions of maximum variance</a:t>
            </a:r>
            <a:r>
              <a:rPr lang="en"/>
              <a:t> in the original high-dimensional data and projecting them onto a smaller dimensional space.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These newly derived components are known as </a:t>
            </a:r>
            <a:r>
              <a:rPr b="1" lang="en">
                <a:solidFill>
                  <a:srgbClr val="980000"/>
                </a:solidFill>
              </a:rPr>
              <a:t>principal components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Principal Component Analysis (PCA)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61823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Principal Component Analysis (PCA)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170125"/>
            <a:ext cx="647779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PCA - Important Note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It is essential to perform </a:t>
            </a:r>
            <a:r>
              <a:rPr lang="en">
                <a:solidFill>
                  <a:srgbClr val="0000FF"/>
                </a:solidFill>
              </a:rPr>
              <a:t>feature scaling</a:t>
            </a:r>
            <a:r>
              <a:rPr lang="en"/>
              <a:t> before running PCA. </a:t>
            </a:r>
            <a:br>
              <a:rPr lang="en"/>
            </a:b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PCA is </a:t>
            </a:r>
            <a:r>
              <a:rPr lang="en">
                <a:solidFill>
                  <a:srgbClr val="0000FF"/>
                </a:solidFill>
              </a:rPr>
              <a:t>very sensitive to the relative ranges</a:t>
            </a:r>
            <a:r>
              <a:rPr lang="en"/>
              <a:t> of the original features. Generally we must scale the data to make sure the features are in the same relative range.</a:t>
            </a:r>
            <a:br>
              <a:rPr lang="en"/>
            </a:b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model that is trained on a PCA-reduced feature set may </a:t>
            </a:r>
            <a:r>
              <a:rPr lang="en">
                <a:solidFill>
                  <a:srgbClr val="0000FF"/>
                </a:solidFill>
              </a:rPr>
              <a:t>not</a:t>
            </a:r>
            <a:r>
              <a:rPr lang="en"/>
              <a:t> perform quite as well </a:t>
            </a:r>
            <a:r>
              <a:rPr lang="en">
                <a:solidFill>
                  <a:srgbClr val="0000FF"/>
                </a:solidFill>
              </a:rPr>
              <a:t>in terms of accuracy</a:t>
            </a:r>
            <a:r>
              <a:rPr lang="en"/>
              <a:t> as a model that is trained on the full feature set.</a:t>
            </a:r>
            <a:br>
              <a:rPr lang="en"/>
            </a:b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both </a:t>
            </a:r>
            <a:r>
              <a:rPr lang="en">
                <a:solidFill>
                  <a:srgbClr val="0000FF"/>
                </a:solidFill>
              </a:rPr>
              <a:t>the training and prediction times will be much faster</a:t>
            </a:r>
            <a:r>
              <a:rPr lang="en"/>
              <a:t>. This is one of the important trade-offs you must consider.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PCA - Details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669200"/>
            <a:ext cx="8520600" cy="3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Assume that we have the following dataset</a:t>
            </a:r>
            <a:endParaRPr sz="1600"/>
          </a:p>
        </p:txBody>
      </p:sp>
      <p:graphicFrame>
        <p:nvGraphicFramePr>
          <p:cNvPr id="98" name="Google Shape;98;p20"/>
          <p:cNvGraphicFramePr/>
          <p:nvPr/>
        </p:nvGraphicFramePr>
        <p:xfrm>
          <a:off x="889250" y="112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{6AEAA438-61F2-4D0D-A104-15A5F7C9FB56}</a:tableStyleId>
              </a:tblPr>
              <a:tblGrid>
                <a:gridCol w="1113525"/>
                <a:gridCol w="1113525"/>
                <a:gridCol w="1113525"/>
              </a:tblGrid>
              <a:tr h="37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Gene1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Gene2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7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Mouse1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Mouse2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Mouse3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Mouse4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Mouse5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2.8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Mouse6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325" y="1124400"/>
            <a:ext cx="3176277" cy="23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PCA - Details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669200"/>
            <a:ext cx="85206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Then, we need to calculate the </a:t>
            </a:r>
            <a:r>
              <a:rPr lang="en" sz="1600">
                <a:solidFill>
                  <a:srgbClr val="0000FF"/>
                </a:solidFill>
              </a:rPr>
              <a:t>average value of each feature</a:t>
            </a:r>
            <a:r>
              <a:rPr lang="en" sz="1600"/>
              <a:t>, and </a:t>
            </a:r>
            <a:r>
              <a:rPr lang="en" sz="1600">
                <a:solidFill>
                  <a:srgbClr val="0000FF"/>
                </a:solidFill>
              </a:rPr>
              <a:t>center of the data</a:t>
            </a:r>
            <a:r>
              <a:rPr lang="en" sz="1600"/>
              <a:t>.</a:t>
            </a:r>
            <a:endParaRPr sz="1600"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424" y="2006375"/>
            <a:ext cx="2701524" cy="196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900" y="2208826"/>
            <a:ext cx="3219026" cy="163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26400"/>
            <a:ext cx="85206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the following image (on the left), the </a:t>
            </a:r>
            <a:r>
              <a:rPr lang="en" sz="1600">
                <a:solidFill>
                  <a:srgbClr val="980000"/>
                </a:solidFill>
              </a:rPr>
              <a:t>red x</a:t>
            </a:r>
            <a:r>
              <a:rPr lang="en" sz="1600"/>
              <a:t> points are the average values of the features, and the </a:t>
            </a:r>
            <a:r>
              <a:rPr lang="en" sz="1600">
                <a:solidFill>
                  <a:srgbClr val="0000FF"/>
                </a:solidFill>
              </a:rPr>
              <a:t>blue x</a:t>
            </a:r>
            <a:r>
              <a:rPr lang="en" sz="1600"/>
              <a:t> is the average of the data.</a:t>
            </a:r>
            <a:endParaRPr sz="1600"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4357125"/>
            <a:ext cx="85206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Note that </a:t>
            </a:r>
            <a:r>
              <a:rPr lang="en" sz="1600">
                <a:solidFill>
                  <a:srgbClr val="0000FF"/>
                </a:solidFill>
              </a:rPr>
              <a:t>shifting</a:t>
            </a:r>
            <a:r>
              <a:rPr lang="en" sz="1600"/>
              <a:t> operation </a:t>
            </a:r>
            <a:r>
              <a:rPr b="1" lang="en" sz="1600"/>
              <a:t>does not</a:t>
            </a:r>
            <a:r>
              <a:rPr lang="en" sz="1600"/>
              <a:t> change </a:t>
            </a:r>
            <a:r>
              <a:rPr lang="en" sz="1600">
                <a:solidFill>
                  <a:srgbClr val="0000FF"/>
                </a:solidFill>
              </a:rPr>
              <a:t>the relative position of the points</a:t>
            </a:r>
            <a:r>
              <a:rPr lang="en" sz="1600"/>
              <a:t>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